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A9F98-24D3-4FEC-BEF1-B71A9B1E9D40}" type="datetimeFigureOut">
              <a:rPr lang="cs-CZ" smtClean="0"/>
              <a:pPr/>
              <a:t>3.3.2012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9F6CF-DD64-4636-9568-A630DBAA98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9F6CF-DD64-4636-9568-A630DBAA98DA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2FB430-412A-461C-B299-094F524D8DC2}" type="datetimeFigureOut">
              <a:rPr lang="cs-CZ" smtClean="0"/>
              <a:pPr/>
              <a:t>3.3.2012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131900-EB8D-4DA8-843F-93E1A0FB77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FB430-412A-461C-B299-094F524D8DC2}" type="datetimeFigureOut">
              <a:rPr lang="cs-CZ" smtClean="0"/>
              <a:pPr/>
              <a:t>3.3.2012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31900-EB8D-4DA8-843F-93E1A0FB77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FB430-412A-461C-B299-094F524D8DC2}" type="datetimeFigureOut">
              <a:rPr lang="cs-CZ" smtClean="0"/>
              <a:pPr/>
              <a:t>3.3.2012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31900-EB8D-4DA8-843F-93E1A0FB77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FB430-412A-461C-B299-094F524D8DC2}" type="datetimeFigureOut">
              <a:rPr lang="cs-CZ" smtClean="0"/>
              <a:pPr/>
              <a:t>3.3.2012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31900-EB8D-4DA8-843F-93E1A0FB779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FB430-412A-461C-B299-094F524D8DC2}" type="datetimeFigureOut">
              <a:rPr lang="cs-CZ" smtClean="0"/>
              <a:pPr/>
              <a:t>3.3.2012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31900-EB8D-4DA8-843F-93E1A0FB779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FB430-412A-461C-B299-094F524D8DC2}" type="datetimeFigureOut">
              <a:rPr lang="cs-CZ" smtClean="0"/>
              <a:pPr/>
              <a:t>3.3.2012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31900-EB8D-4DA8-843F-93E1A0FB779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FB430-412A-461C-B299-094F524D8DC2}" type="datetimeFigureOut">
              <a:rPr lang="cs-CZ" smtClean="0"/>
              <a:pPr/>
              <a:t>3.3.2012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31900-EB8D-4DA8-843F-93E1A0FB77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FB430-412A-461C-B299-094F524D8DC2}" type="datetimeFigureOut">
              <a:rPr lang="cs-CZ" smtClean="0"/>
              <a:pPr/>
              <a:t>3.3.2012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31900-EB8D-4DA8-843F-93E1A0FB779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FB430-412A-461C-B299-094F524D8DC2}" type="datetimeFigureOut">
              <a:rPr lang="cs-CZ" smtClean="0"/>
              <a:pPr/>
              <a:t>3.3.2012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31900-EB8D-4DA8-843F-93E1A0FB77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2FB430-412A-461C-B299-094F524D8DC2}" type="datetimeFigureOut">
              <a:rPr lang="cs-CZ" smtClean="0"/>
              <a:pPr/>
              <a:t>3.3.2012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31900-EB8D-4DA8-843F-93E1A0FB77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2FB430-412A-461C-B299-094F524D8DC2}" type="datetimeFigureOut">
              <a:rPr lang="cs-CZ" smtClean="0"/>
              <a:pPr/>
              <a:t>3.3.2012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131900-EB8D-4DA8-843F-93E1A0FB779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2FB430-412A-461C-B299-094F524D8DC2}" type="datetimeFigureOut">
              <a:rPr lang="cs-CZ" smtClean="0"/>
              <a:pPr/>
              <a:t>3.3.2012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131900-EB8D-4DA8-843F-93E1A0FB77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slado.cz/vyuka_fyzika/e_kurz/8/energie/energie_soubory/premenergie.JPG" TargetMode="External"/><Relationship Id="rId2" Type="http://schemas.openxmlformats.org/officeDocument/2006/relationships/hyperlink" Target="http://www.zslado.cz/vyuka_fyzika/e_kurz/8/energie/energie_soubory/energie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skole.sk/images/PolohovaETZSobr5.jpg" TargetMode="External"/><Relationship Id="rId5" Type="http://schemas.openxmlformats.org/officeDocument/2006/relationships/hyperlink" Target="http://kvinta-html.wz.cz/fyzika/mechanicke_kmitani_a_vlneni/kmitani_mechanickeho_oscilatoru/obrazky/19.gif" TargetMode="External"/><Relationship Id="rId4" Type="http://schemas.openxmlformats.org/officeDocument/2006/relationships/hyperlink" Target="http://www.zsharcov.cz/Predmety/Fyzika/ucivo/8/kulicka_2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1142976" y="4357694"/>
            <a:ext cx="6624736" cy="1580756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Anotace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cs-CZ" sz="1600" b="1" noProof="0" dirty="0" smtClean="0">
                <a:solidFill>
                  <a:srgbClr val="00B0F0"/>
                </a:solidFill>
              </a:rPr>
              <a:t>Materiál je určen pro žáky 8. ročníku, slouží k naučení nového učiva</a:t>
            </a:r>
            <a:r>
              <a:rPr lang="cs-CZ" sz="1600" b="1" dirty="0" smtClean="0">
                <a:solidFill>
                  <a:srgbClr val="00B0F0"/>
                </a:solidFill>
              </a:rPr>
              <a:t>. Vysvětlení, kdy těleso má polohovou (potenciální) energii, na čem polohová energie závisí, jakou má značku a jednotku. Vyzkoušení jednoduchých pokusů. Rozdíl a souvislost mezi pohybovou a polohovou energií.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928662" y="3571876"/>
            <a:ext cx="7577814" cy="464193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Polohová (potenciální) energie tělesa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786050" y="692696"/>
            <a:ext cx="60704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rgbClr val="002060"/>
                </a:solidFill>
              </a:rPr>
              <a:t>Název školy: </a:t>
            </a:r>
            <a:r>
              <a:rPr lang="cs-CZ" b="1" dirty="0" smtClean="0">
                <a:solidFill>
                  <a:srgbClr val="002060"/>
                </a:solidFill>
              </a:rPr>
              <a:t>ZŠ Štětí, Ostrovní 300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Autor: </a:t>
            </a:r>
            <a:r>
              <a:rPr lang="cs-CZ" b="1" dirty="0" smtClean="0">
                <a:solidFill>
                  <a:srgbClr val="002060"/>
                </a:solidFill>
              </a:rPr>
              <a:t>Francová Alena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Vzdělávací oblast: Člověk a příroda_Fyzika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Datum: 10/2011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Název materiálu: 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VY_32_INOVACE_ FY.8.A.07_Fyzika pro 8. ročník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Název: </a:t>
            </a:r>
            <a:r>
              <a:rPr lang="cs-CZ" b="1" dirty="0" smtClean="0">
                <a:solidFill>
                  <a:srgbClr val="002060"/>
                </a:solidFill>
              </a:rPr>
              <a:t>Polohová (potenciální) energie tělesa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Číslo operačního programu: </a:t>
            </a:r>
            <a:r>
              <a:rPr lang="cs-CZ" b="1" dirty="0" smtClean="0">
                <a:solidFill>
                  <a:srgbClr val="002060"/>
                </a:solidFill>
              </a:rPr>
              <a:t>CZ.1.07/1.4.00/21.1693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Název projektu: </a:t>
            </a:r>
            <a:r>
              <a:rPr lang="cs-CZ" b="1" dirty="0" smtClean="0">
                <a:solidFill>
                  <a:srgbClr val="002060"/>
                </a:solidFill>
              </a:rPr>
              <a:t>PRIMA ŠKOLA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172" y="548680"/>
            <a:ext cx="1811936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149795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FFC000"/>
                </a:solidFill>
              </a:rPr>
              <a:t>A) 5 250 KJ</a:t>
            </a:r>
          </a:p>
          <a:p>
            <a:pPr algn="ctr"/>
            <a:endParaRPr lang="cs-CZ" sz="2800" b="1" dirty="0" smtClean="0">
              <a:solidFill>
                <a:srgbClr val="FFC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FFC000"/>
                </a:solidFill>
              </a:rPr>
              <a:t>B) 5 250 J</a:t>
            </a:r>
          </a:p>
          <a:p>
            <a:pPr algn="ctr"/>
            <a:endParaRPr lang="cs-CZ" sz="2800" b="1" dirty="0" smtClean="0">
              <a:solidFill>
                <a:srgbClr val="FFC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FFC000"/>
                </a:solidFill>
              </a:rPr>
              <a:t>C) 5250 MJ</a:t>
            </a:r>
            <a:endParaRPr lang="cs-CZ" sz="2800" b="1" dirty="0">
              <a:solidFill>
                <a:srgbClr val="FFC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Otázka: Raketa bez pohonné směsi má hmotnost 3 500 kg. Může vystoupat nejvýš 150 km nad povrch Země. Jakou největší polohovou energii vzhledem k Zemi může raketa mít?</a:t>
            </a:r>
            <a:endParaRPr lang="cs-CZ" sz="3200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70C0"/>
                </a:solidFill>
                <a:effectLst/>
              </a:rPr>
              <a:t>Příklad: Jeřáb zve1dl panel o </a:t>
            </a:r>
            <a:r>
              <a:rPr lang="cs-CZ" sz="3200" dirty="0" smtClean="0">
                <a:solidFill>
                  <a:srgbClr val="00B050"/>
                </a:solidFill>
                <a:effectLst/>
              </a:rPr>
              <a:t>hmotnosti 100 kg</a:t>
            </a:r>
            <a:r>
              <a:rPr lang="cs-CZ" sz="3200" dirty="0" smtClean="0">
                <a:solidFill>
                  <a:srgbClr val="0070C0"/>
                </a:solidFill>
                <a:effectLst/>
              </a:rPr>
              <a:t> svisle vzhůru </a:t>
            </a:r>
            <a:r>
              <a:rPr lang="cs-CZ" sz="3200" dirty="0" smtClean="0">
                <a:solidFill>
                  <a:srgbClr val="00B050"/>
                </a:solidFill>
                <a:effectLst/>
              </a:rPr>
              <a:t>po dráze 15 m</a:t>
            </a:r>
            <a:r>
              <a:rPr lang="cs-CZ" sz="3200" dirty="0" smtClean="0">
                <a:solidFill>
                  <a:srgbClr val="0070C0"/>
                </a:solidFill>
                <a:effectLst/>
              </a:rPr>
              <a:t>. </a:t>
            </a:r>
            <a:r>
              <a:rPr lang="cs-CZ" sz="3200" u="sng" dirty="0" smtClean="0">
                <a:solidFill>
                  <a:srgbClr val="FF0000"/>
                </a:solidFill>
                <a:effectLst/>
              </a:rPr>
              <a:t>Jakou práci jeřáb vykonal? </a:t>
            </a:r>
            <a:br>
              <a:rPr lang="cs-CZ" sz="3200" u="sng" dirty="0" smtClean="0">
                <a:solidFill>
                  <a:srgbClr val="FF0000"/>
                </a:solidFill>
                <a:effectLst/>
              </a:rPr>
            </a:br>
            <a:r>
              <a:rPr lang="cs-CZ" sz="3200" u="sng" dirty="0" smtClean="0">
                <a:solidFill>
                  <a:srgbClr val="FF0000"/>
                </a:solidFill>
                <a:effectLst/>
              </a:rPr>
              <a:t>Jak se při tom změnila polohová energie panelu?</a:t>
            </a:r>
            <a:endParaRPr lang="cs-CZ" sz="3200" u="sng" dirty="0">
              <a:solidFill>
                <a:srgbClr val="FF0000"/>
              </a:solidFill>
              <a:effectLst/>
            </a:endParaRPr>
          </a:p>
        </p:txBody>
      </p:sp>
      <p:pic>
        <p:nvPicPr>
          <p:cNvPr id="5124" name="Picture 4" descr="C:\Documents and Settings\radek\Local Settings\Temporary Internet Files\Content.IE5\JJL6E97M\MC9002869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214686"/>
            <a:ext cx="2928958" cy="2901956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1000100" y="3429000"/>
            <a:ext cx="3214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arenR"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15 000 J</a:t>
            </a:r>
          </a:p>
          <a:p>
            <a:pPr marL="742950" indent="-742950">
              <a:buAutoNum type="alphaLcParenR"/>
            </a:pPr>
            <a:endParaRPr lang="cs-CZ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742950" indent="-742950">
              <a:buAutoNum type="alphaLcParenR"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15 kJ</a:t>
            </a:r>
          </a:p>
          <a:p>
            <a:pPr marL="742950" indent="-742950">
              <a:buAutoNum type="alphaLcParenR"/>
            </a:pPr>
            <a:endParaRPr lang="cs-CZ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742950" indent="-742950">
              <a:buAutoNum type="alphaLcParenR"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1 500 J</a:t>
            </a:r>
            <a:endParaRPr lang="cs-CZ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hlinkClick r:id="rId2"/>
              </a:rPr>
              <a:t>http://www.zslado.cz/vyuka_fyzika/e_kurz/8/energie/energie_soubory/energie2.JPG</a:t>
            </a:r>
            <a:r>
              <a:rPr lang="cs-CZ" sz="1800" dirty="0" smtClean="0"/>
              <a:t> </a:t>
            </a:r>
            <a:r>
              <a:rPr lang="en-US" sz="1800" dirty="0" smtClean="0"/>
              <a:t>[</a:t>
            </a:r>
            <a:r>
              <a:rPr lang="cs-CZ" sz="1800" dirty="0" smtClean="0"/>
              <a:t>cit: 2011-10-15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r>
              <a:rPr lang="cs-CZ" sz="1800" dirty="0" smtClean="0">
                <a:hlinkClick r:id="rId3"/>
              </a:rPr>
              <a:t>http://www.zslado.cz/vyuka_fyzika/e_kurz/8/energie/energie_soubory/premenergie.JPG</a:t>
            </a:r>
            <a:r>
              <a:rPr lang="en-US" sz="1800" dirty="0" smtClean="0"/>
              <a:t> [</a:t>
            </a:r>
            <a:r>
              <a:rPr lang="cs-CZ" sz="1800" dirty="0" smtClean="0"/>
              <a:t>cit: 2011-10-15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r>
              <a:rPr lang="cs-CZ" sz="1800" dirty="0" smtClean="0"/>
              <a:t>galerie office</a:t>
            </a:r>
          </a:p>
          <a:p>
            <a:r>
              <a:rPr lang="cs-CZ" sz="1800" dirty="0" smtClean="0">
                <a:hlinkClick r:id="rId4"/>
              </a:rPr>
              <a:t>http://www.zsharcov.cz/Predmety/Fyzika/ucivo/8/kulicka_2.png</a:t>
            </a:r>
            <a:r>
              <a:rPr lang="en-US" sz="1800" dirty="0" smtClean="0"/>
              <a:t> [</a:t>
            </a:r>
            <a:r>
              <a:rPr lang="cs-CZ" sz="1800" dirty="0" smtClean="0"/>
              <a:t>cit: 2011-10-15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r>
              <a:rPr lang="cs-CZ" sz="1800" dirty="0" smtClean="0">
                <a:hlinkClick r:id="rId5"/>
              </a:rPr>
              <a:t>http://kvinta-html.wz.cz/fyzika/mechanicke_kmitani_a_vlneni/kmitani_mechanickeho_oscilatoru/obrazky/19.gif</a:t>
            </a:r>
            <a:r>
              <a:rPr lang="en-US" sz="1800" dirty="0" smtClean="0"/>
              <a:t> [</a:t>
            </a:r>
            <a:r>
              <a:rPr lang="cs-CZ" sz="1800" dirty="0" smtClean="0"/>
              <a:t>cit: 2011-10-15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r>
              <a:rPr lang="cs-CZ" sz="1800" dirty="0" smtClean="0">
                <a:hlinkClick r:id="rId6"/>
              </a:rPr>
              <a:t>http://www.oskole.sk/images/PolohovaETZSobr5.jpg</a:t>
            </a:r>
            <a:r>
              <a:rPr lang="en-US" sz="1800" dirty="0" smtClean="0"/>
              <a:t> [</a:t>
            </a:r>
            <a:r>
              <a:rPr lang="cs-CZ" sz="1800" dirty="0" smtClean="0"/>
              <a:t>cit: 2011-10-15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r>
              <a:rPr lang="cs-CZ" sz="1800" b="1" dirty="0" smtClean="0"/>
              <a:t>doc. RNDr. Růžena  Kolářová, CSc., PaedDr. Jiří Bohuněk, Fyzika pro 8. ročník základní školy, nakladatelství Prometheus, 2004, ISBN 80-7196-149-3.</a:t>
            </a:r>
          </a:p>
          <a:p>
            <a:endParaRPr lang="cs-CZ" sz="1800" b="1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50"/>
                </a:solidFill>
                <a:effectLst/>
              </a:rPr>
              <a:t>Použité zdroje:</a:t>
            </a:r>
            <a:endParaRPr lang="cs-CZ" sz="3600" dirty="0"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 </a:t>
            </a:r>
            <a:r>
              <a:rPr lang="cs-CZ" sz="2600" b="1" dirty="0" smtClean="0">
                <a:solidFill>
                  <a:srgbClr val="00B0F0"/>
                </a:solidFill>
              </a:rPr>
              <a:t>Zdvihneme-li závaží do výšky nad desku stolu</a:t>
            </a:r>
            <a:r>
              <a:rPr lang="cs-CZ" sz="2600" b="1" dirty="0" smtClean="0"/>
              <a:t>, vykonáme práci. Zdvižené závaží je v klidu. </a:t>
            </a:r>
            <a:r>
              <a:rPr lang="cs-CZ" sz="2600" b="1" u="sng" dirty="0" smtClean="0">
                <a:solidFill>
                  <a:srgbClr val="00B050"/>
                </a:solidFill>
              </a:rPr>
              <a:t>Jak se přesvědčíme, zda přesto má energii? </a:t>
            </a:r>
          </a:p>
          <a:p>
            <a:pPr>
              <a:buNone/>
            </a:pPr>
            <a:endParaRPr lang="cs-CZ" sz="2600" b="1" dirty="0" smtClean="0"/>
          </a:p>
          <a:p>
            <a:pPr>
              <a:buFont typeface="Wingdings" pitchFamily="2" charset="2"/>
              <a:buChar char="Ø"/>
            </a:pPr>
            <a:r>
              <a:rPr lang="cs-CZ" sz="2600" b="1" dirty="0" smtClean="0"/>
              <a:t>Závaží zavěsíme na nit vedenou přes pevnou kladku. Na druhém konci niti předtím upevníme lehčí váleček. </a:t>
            </a:r>
          </a:p>
          <a:p>
            <a:pPr>
              <a:buFont typeface="Wingdings" pitchFamily="2" charset="2"/>
              <a:buChar char="Ø"/>
            </a:pPr>
            <a:r>
              <a:rPr lang="cs-CZ" sz="2600" b="1" dirty="0" smtClean="0"/>
              <a:t>Zdvižené závaží klesá a přitom zdvihá váleček, koná práci.</a:t>
            </a:r>
          </a:p>
          <a:p>
            <a:pPr>
              <a:buFont typeface="Wingdings" pitchFamily="2" charset="2"/>
              <a:buChar char="Ø"/>
            </a:pPr>
            <a:r>
              <a:rPr lang="cs-CZ" sz="2600" b="1" dirty="0" smtClean="0"/>
              <a:t>Mělo tedy </a:t>
            </a:r>
            <a:r>
              <a:rPr lang="cs-CZ" sz="2600" b="1" u="sng" dirty="0" smtClean="0">
                <a:solidFill>
                  <a:srgbClr val="00B050"/>
                </a:solidFill>
              </a:rPr>
              <a:t>energii,</a:t>
            </a:r>
            <a:r>
              <a:rPr lang="cs-CZ" sz="2600" b="1" dirty="0" smtClean="0"/>
              <a:t> která je daná jeho polohou v gravitačním poli Země.</a:t>
            </a:r>
          </a:p>
          <a:p>
            <a:pPr>
              <a:buFont typeface="Wingdings" pitchFamily="2" charset="2"/>
              <a:buChar char="Ø"/>
            </a:pPr>
            <a:r>
              <a:rPr lang="cs-CZ" sz="2600" b="1" dirty="0" smtClean="0"/>
              <a:t>Proto jí říkáme </a:t>
            </a:r>
            <a:r>
              <a:rPr lang="cs-CZ" sz="2600" b="1" u="sng" dirty="0" smtClean="0">
                <a:solidFill>
                  <a:srgbClr val="FF9900"/>
                </a:solidFill>
              </a:rPr>
              <a:t>polohová (potenciální)energie</a:t>
            </a:r>
            <a:r>
              <a:rPr lang="cs-CZ" sz="2600" b="1" dirty="0" smtClean="0"/>
              <a:t>.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dirty="0" smtClean="0">
                <a:solidFill>
                  <a:srgbClr val="002060"/>
                </a:solidFill>
                <a:effectLst/>
              </a:rPr>
              <a:t>Polohová (potenciální) energie tělesa:</a:t>
            </a:r>
            <a:br>
              <a:rPr lang="cs-CZ" sz="3600" u="sng" dirty="0" smtClean="0">
                <a:solidFill>
                  <a:srgbClr val="002060"/>
                </a:solidFill>
                <a:effectLst/>
              </a:rPr>
            </a:br>
            <a:r>
              <a:rPr lang="cs-CZ" sz="3600" u="sng" dirty="0" smtClean="0">
                <a:solidFill>
                  <a:srgbClr val="002060"/>
                </a:solidFill>
                <a:effectLst/>
              </a:rPr>
              <a:t>Pokus:</a:t>
            </a:r>
            <a:endParaRPr lang="cs-CZ" sz="3600" u="sng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00B050"/>
                </a:solidFill>
              </a:rPr>
              <a:t>Zdvihneme-li </a:t>
            </a:r>
            <a:r>
              <a:rPr lang="cs-CZ" sz="2400" b="1" i="1" u="sng" dirty="0" smtClean="0">
                <a:solidFill>
                  <a:srgbClr val="00B050"/>
                </a:solidFill>
              </a:rPr>
              <a:t>větší závaží</a:t>
            </a:r>
            <a:r>
              <a:rPr lang="cs-CZ" sz="2400" b="1" dirty="0" smtClean="0">
                <a:solidFill>
                  <a:srgbClr val="00B050"/>
                </a:solidFill>
              </a:rPr>
              <a:t>, může po zavěšení na nit </a:t>
            </a:r>
            <a:r>
              <a:rPr lang="cs-CZ" sz="2400" b="1" u="sng" dirty="0" smtClean="0">
                <a:solidFill>
                  <a:srgbClr val="00B050"/>
                </a:solidFill>
              </a:rPr>
              <a:t>zdvihnout </a:t>
            </a:r>
            <a:r>
              <a:rPr lang="cs-CZ" sz="2400" b="1" u="sng" dirty="0" smtClean="0">
                <a:solidFill>
                  <a:srgbClr val="00B050"/>
                </a:solidFill>
              </a:rPr>
              <a:t>těžší předmět </a:t>
            </a:r>
            <a:r>
              <a:rPr lang="cs-CZ" sz="2400" b="1" dirty="0" smtClean="0">
                <a:solidFill>
                  <a:srgbClr val="00B050"/>
                </a:solidFill>
              </a:rPr>
              <a:t>a vykonat větší práci. </a:t>
            </a:r>
          </a:p>
          <a:p>
            <a:pPr>
              <a:lnSpc>
                <a:spcPct val="90000"/>
              </a:lnSpc>
              <a:buNone/>
            </a:pPr>
            <a:endParaRPr lang="cs-CZ" sz="24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0070C0"/>
                </a:solidFill>
              </a:rPr>
              <a:t>Čím větší má zdvižené závaží </a:t>
            </a:r>
            <a:r>
              <a:rPr lang="cs-CZ" sz="2400" b="1" i="1" u="sng" dirty="0" smtClean="0">
                <a:solidFill>
                  <a:srgbClr val="0070C0"/>
                </a:solidFill>
              </a:rPr>
              <a:t>výšku</a:t>
            </a:r>
            <a:r>
              <a:rPr lang="cs-CZ" sz="2400" b="1" dirty="0" smtClean="0">
                <a:solidFill>
                  <a:srgbClr val="0070C0"/>
                </a:solidFill>
              </a:rPr>
              <a:t> nad podložkou, tím může vykonat větší práci, má větší polohovou energii.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cs-CZ" sz="24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</a:rPr>
              <a:t>Čím </a:t>
            </a:r>
            <a:r>
              <a:rPr lang="cs-CZ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větší práci </a:t>
            </a:r>
            <a:r>
              <a:rPr lang="cs-CZ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</a:rPr>
              <a:t>vykonáme </a:t>
            </a: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</a:rPr>
              <a:t>při zdvihání tělesa v gravitačním poli, tím větší polohovou energii těleso získá.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7030A0"/>
                </a:solidFill>
                <a:effectLst/>
              </a:rPr>
              <a:t>Na čem závisí polohová (potenciální) energie?</a:t>
            </a:r>
            <a:endParaRPr lang="cs-CZ" sz="3600" dirty="0"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Značka : E</a:t>
            </a:r>
            <a:r>
              <a:rPr lang="cs-CZ" b="1" baseline="-25000" dirty="0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cs-CZ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Jednotka: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[J]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[joule]</a:t>
            </a:r>
            <a:endParaRPr lang="cs-CZ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Těleso o hmotnosti </a:t>
            </a:r>
            <a:r>
              <a:rPr lang="cs-CZ" b="1" i="1" u="sng" dirty="0" smtClean="0">
                <a:solidFill>
                  <a:srgbClr val="00B050"/>
                </a:solidFill>
              </a:rPr>
              <a:t>m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 zdvižené do výšky </a:t>
            </a:r>
            <a:r>
              <a:rPr lang="cs-CZ" b="1" i="1" u="sng" dirty="0" smtClean="0">
                <a:solidFill>
                  <a:srgbClr val="00B050"/>
                </a:solidFill>
              </a:rPr>
              <a:t>h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nad povrchem Země má polohovou energii: </a:t>
            </a:r>
          </a:p>
          <a:p>
            <a:pPr>
              <a:buNone/>
            </a:pPr>
            <a:r>
              <a:rPr lang="cs-CZ" sz="4000" b="1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cs-CZ" sz="4000" b="1" baseline="-25000" dirty="0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4000" b="1" dirty="0" smtClean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cs-CZ" sz="4000" b="1" dirty="0" smtClean="0">
                <a:solidFill>
                  <a:schemeClr val="accent2">
                    <a:lumMod val="50000"/>
                  </a:schemeClr>
                </a:solidFill>
              </a:rPr>
              <a:t>m·g·h</a:t>
            </a:r>
            <a:endParaRPr lang="cs-CZ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b="1" baseline="-25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b="1" baseline="-25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b="1" baseline="-25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b="1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  <a:effectLst/>
              </a:rPr>
              <a:t>Výpočet polohové (potenciální) energie:</a:t>
            </a:r>
            <a:endParaRPr lang="cs-CZ" sz="36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7927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solidFill>
                  <a:srgbClr val="7030A0"/>
                </a:solidFill>
              </a:rPr>
              <a:t>m= 50 kg</a:t>
            </a:r>
          </a:p>
          <a:p>
            <a:pPr>
              <a:buNone/>
            </a:pPr>
            <a:r>
              <a:rPr lang="cs-CZ" sz="2400" dirty="0" smtClean="0">
                <a:solidFill>
                  <a:srgbClr val="7030A0"/>
                </a:solidFill>
              </a:rPr>
              <a:t>h = 3 m</a:t>
            </a:r>
          </a:p>
          <a:p>
            <a:pPr>
              <a:buNone/>
            </a:pPr>
            <a:r>
              <a:rPr lang="cs-CZ" sz="2400" dirty="0" smtClean="0">
                <a:solidFill>
                  <a:srgbClr val="7030A0"/>
                </a:solidFill>
              </a:rPr>
              <a:t>E</a:t>
            </a:r>
            <a:r>
              <a:rPr lang="cs-CZ" sz="2400" baseline="-25000" dirty="0" smtClean="0">
                <a:solidFill>
                  <a:srgbClr val="7030A0"/>
                </a:solidFill>
              </a:rPr>
              <a:t>p</a:t>
            </a:r>
            <a:r>
              <a:rPr lang="cs-CZ" sz="2400" dirty="0" smtClean="0">
                <a:solidFill>
                  <a:srgbClr val="7030A0"/>
                </a:solidFill>
              </a:rPr>
              <a:t> = ? </a:t>
            </a:r>
            <a:r>
              <a:rPr lang="en-US" sz="2400" dirty="0" smtClean="0">
                <a:solidFill>
                  <a:srgbClr val="7030A0"/>
                </a:solidFill>
              </a:rPr>
              <a:t>[J]</a:t>
            </a:r>
            <a:endParaRPr lang="cs-CZ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7030A0"/>
                </a:solidFill>
              </a:rPr>
              <a:t>Aby Dominika vyvezl výtah, vykonal motor výtahu práci: </a:t>
            </a:r>
          </a:p>
          <a:p>
            <a:pPr>
              <a:buNone/>
            </a:pPr>
            <a:r>
              <a:rPr lang="cs-CZ" sz="2400" dirty="0" smtClean="0">
                <a:solidFill>
                  <a:srgbClr val="7030A0"/>
                </a:solidFill>
              </a:rPr>
              <a:t>W = </a:t>
            </a:r>
            <a:r>
              <a:rPr lang="cs-CZ" sz="2400" dirty="0" smtClean="0">
                <a:solidFill>
                  <a:srgbClr val="7030A0"/>
                </a:solidFill>
              </a:rPr>
              <a:t>m·g·h </a:t>
            </a:r>
            <a:r>
              <a:rPr lang="cs-CZ" sz="2400" dirty="0" smtClean="0">
                <a:solidFill>
                  <a:srgbClr val="7030A0"/>
                </a:solidFill>
              </a:rPr>
              <a:t>= </a:t>
            </a:r>
            <a:r>
              <a:rPr lang="cs-CZ" sz="2400" dirty="0" smtClean="0">
                <a:solidFill>
                  <a:srgbClr val="7030A0"/>
                </a:solidFill>
              </a:rPr>
              <a:t>50·10·3 </a:t>
            </a:r>
            <a:r>
              <a:rPr lang="cs-CZ" sz="2400" dirty="0" smtClean="0">
                <a:solidFill>
                  <a:srgbClr val="7030A0"/>
                </a:solidFill>
              </a:rPr>
              <a:t>= 1 500 J</a:t>
            </a:r>
          </a:p>
          <a:p>
            <a:pPr>
              <a:buNone/>
            </a:pPr>
            <a:r>
              <a:rPr lang="cs-CZ" sz="2400" dirty="0" smtClean="0">
                <a:solidFill>
                  <a:srgbClr val="7030A0"/>
                </a:solidFill>
              </a:rPr>
              <a:t>Tím Dominik získal energii:</a:t>
            </a:r>
          </a:p>
          <a:p>
            <a:pPr>
              <a:buNone/>
            </a:pPr>
            <a:r>
              <a:rPr lang="cs-CZ" sz="2400" dirty="0" smtClean="0">
                <a:solidFill>
                  <a:srgbClr val="7030A0"/>
                </a:solidFill>
              </a:rPr>
              <a:t>E</a:t>
            </a:r>
            <a:r>
              <a:rPr lang="cs-CZ" sz="2400" baseline="-25000" dirty="0" smtClean="0">
                <a:solidFill>
                  <a:srgbClr val="7030A0"/>
                </a:solidFill>
              </a:rPr>
              <a:t>p </a:t>
            </a:r>
            <a:r>
              <a:rPr lang="cs-CZ" sz="2400" dirty="0" smtClean="0">
                <a:solidFill>
                  <a:srgbClr val="7030A0"/>
                </a:solidFill>
              </a:rPr>
              <a:t>= W = </a:t>
            </a:r>
            <a:r>
              <a:rPr lang="cs-CZ" sz="2400" dirty="0" smtClean="0">
                <a:solidFill>
                  <a:srgbClr val="7030A0"/>
                </a:solidFill>
              </a:rPr>
              <a:t>m·g·h </a:t>
            </a:r>
            <a:r>
              <a:rPr lang="cs-CZ" sz="2400" dirty="0" smtClean="0">
                <a:solidFill>
                  <a:srgbClr val="7030A0"/>
                </a:solidFill>
              </a:rPr>
              <a:t>= 1 500 J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rgbClr val="0070C0"/>
                </a:solidFill>
                <a:effectLst/>
              </a:rPr>
              <a:t>Příklad: Dominik vyjel výtahem z prvního do druhého poschodí. </a:t>
            </a:r>
            <a:r>
              <a:rPr lang="cs-CZ" sz="2800" u="sng" dirty="0" smtClean="0">
                <a:solidFill>
                  <a:srgbClr val="00B050"/>
                </a:solidFill>
                <a:effectLst/>
              </a:rPr>
              <a:t>Vzdálenost</a:t>
            </a:r>
            <a:r>
              <a:rPr lang="cs-CZ" sz="2800" dirty="0" smtClean="0">
                <a:solidFill>
                  <a:srgbClr val="0070C0"/>
                </a:solidFill>
                <a:effectLst/>
              </a:rPr>
              <a:t> mezi poschodími </a:t>
            </a:r>
            <a:r>
              <a:rPr lang="cs-CZ" sz="2800" dirty="0" smtClean="0">
                <a:solidFill>
                  <a:srgbClr val="00B050"/>
                </a:solidFill>
                <a:effectLst/>
              </a:rPr>
              <a:t>je 3m </a:t>
            </a:r>
            <a:r>
              <a:rPr lang="cs-CZ" sz="2800" dirty="0" smtClean="0">
                <a:solidFill>
                  <a:srgbClr val="0070C0"/>
                </a:solidFill>
                <a:effectLst/>
              </a:rPr>
              <a:t>a Dominik má </a:t>
            </a:r>
            <a:r>
              <a:rPr lang="cs-CZ" sz="2800" u="sng" dirty="0" smtClean="0">
                <a:solidFill>
                  <a:srgbClr val="7030A0"/>
                </a:solidFill>
                <a:effectLst/>
              </a:rPr>
              <a:t>hmotnost </a:t>
            </a:r>
            <a:r>
              <a:rPr lang="cs-CZ" sz="2800" dirty="0" smtClean="0">
                <a:solidFill>
                  <a:srgbClr val="7030A0"/>
                </a:solidFill>
                <a:effectLst/>
              </a:rPr>
              <a:t>50 kg</a:t>
            </a:r>
            <a:r>
              <a:rPr lang="cs-CZ" sz="2800" dirty="0" smtClean="0">
                <a:solidFill>
                  <a:srgbClr val="0070C0"/>
                </a:solidFill>
                <a:effectLst/>
              </a:rPr>
              <a:t>. </a:t>
            </a:r>
            <a:r>
              <a:rPr lang="cs-CZ" sz="2800" dirty="0" smtClean="0">
                <a:solidFill>
                  <a:srgbClr val="FF0000"/>
                </a:solidFill>
                <a:effectLst/>
              </a:rPr>
              <a:t>Jakou má Dominik </a:t>
            </a:r>
            <a:r>
              <a:rPr lang="cs-CZ" sz="2800" u="sng" dirty="0" smtClean="0">
                <a:solidFill>
                  <a:srgbClr val="FF0000"/>
                </a:solidFill>
                <a:effectLst/>
              </a:rPr>
              <a:t>polohovou energii</a:t>
            </a:r>
            <a:r>
              <a:rPr lang="cs-CZ" sz="2800" dirty="0" smtClean="0">
                <a:solidFill>
                  <a:srgbClr val="FF0000"/>
                </a:solidFill>
                <a:effectLst/>
              </a:rPr>
              <a:t>?</a:t>
            </a:r>
            <a:endParaRPr lang="cs-CZ" sz="2800" dirty="0">
              <a:solidFill>
                <a:srgbClr val="FF0000"/>
              </a:solidFill>
              <a:effectLst/>
            </a:endParaRPr>
          </a:p>
        </p:txBody>
      </p:sp>
      <p:pic>
        <p:nvPicPr>
          <p:cNvPr id="2051" name="Picture 3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2285992"/>
            <a:ext cx="922337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FF0000"/>
                </a:solidFill>
                <a:effectLst/>
              </a:rPr>
              <a:t>Přeměna polohové (potenciální) energie na pohybovou (kinetickou) energii:</a:t>
            </a:r>
            <a:endParaRPr lang="cs-CZ" sz="3600" dirty="0">
              <a:solidFill>
                <a:srgbClr val="FF0000"/>
              </a:solidFill>
              <a:effectLst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3116"/>
            <a:ext cx="221457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1643050"/>
            <a:ext cx="292895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4357694"/>
            <a:ext cx="30670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70C0"/>
                </a:solidFill>
                <a:effectLst/>
              </a:rPr>
              <a:t>Polohová (potenciální) energie pružnosti:</a:t>
            </a:r>
            <a:endParaRPr lang="cs-CZ" sz="3200" dirty="0">
              <a:solidFill>
                <a:srgbClr val="0070C0"/>
              </a:solidFill>
              <a:effectLst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1208" y="2000240"/>
            <a:ext cx="4445387" cy="4013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642910" y="1785926"/>
            <a:ext cx="350046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000" dirty="0" smtClean="0"/>
              <a:t>Protažená nebo stlačená pružina má </a:t>
            </a:r>
            <a:r>
              <a:rPr lang="cs-CZ" sz="2000" b="1" dirty="0" smtClean="0">
                <a:solidFill>
                  <a:srgbClr val="00B050"/>
                </a:solidFill>
              </a:rPr>
              <a:t>polohovou energii pružnosti</a:t>
            </a:r>
            <a:r>
              <a:rPr lang="cs-CZ" sz="2000" dirty="0" smtClean="0"/>
              <a:t>. </a:t>
            </a:r>
            <a:endParaRPr lang="cs-CZ" sz="2000" dirty="0"/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K protažení nebo stlačení pružiny musíme </a:t>
            </a:r>
            <a:r>
              <a:rPr lang="cs-CZ" sz="2000" b="1" dirty="0" smtClean="0">
                <a:solidFill>
                  <a:srgbClr val="00B050"/>
                </a:solidFill>
              </a:rPr>
              <a:t>vykonat určitou práci</a:t>
            </a:r>
            <a:r>
              <a:rPr lang="cs-CZ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7030A0"/>
                </a:solidFill>
              </a:rPr>
              <a:t>Stejně velkou práci vykoná pružina po uvolnění a její prodloužení zanikne.</a:t>
            </a:r>
          </a:p>
          <a:p>
            <a:pPr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00B050"/>
                </a:solidFill>
              </a:rPr>
              <a:t>Uvolněná pružina </a:t>
            </a:r>
            <a:r>
              <a:rPr lang="cs-CZ" sz="2000" dirty="0" smtClean="0"/>
              <a:t>má </a:t>
            </a:r>
            <a:r>
              <a:rPr lang="cs-CZ" sz="2000" b="1" dirty="0" smtClean="0">
                <a:solidFill>
                  <a:srgbClr val="00B050"/>
                </a:solidFill>
              </a:rPr>
              <a:t>nulovou polohovou energii pružnosti.</a:t>
            </a:r>
            <a:endParaRPr lang="cs-CZ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70C0"/>
                </a:solidFill>
                <a:effectLst/>
              </a:rPr>
              <a:t>Polohová (potenciální) energie pružnosti:</a:t>
            </a:r>
            <a:endParaRPr lang="cs-CZ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357430"/>
            <a:ext cx="486711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785786" y="1643050"/>
            <a:ext cx="292895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Stlačením získá pružina také polohovou energii pružnosti.</a:t>
            </a:r>
          </a:p>
          <a:p>
            <a:endParaRPr lang="cs-CZ" sz="2000" dirty="0"/>
          </a:p>
          <a:p>
            <a:r>
              <a:rPr lang="cs-CZ" sz="2000" b="1" u="sng" dirty="0" smtClean="0">
                <a:solidFill>
                  <a:srgbClr val="7030A0"/>
                </a:solidFill>
              </a:rPr>
              <a:t>Polohovou energii pružnosti má např.:</a:t>
            </a:r>
          </a:p>
          <a:p>
            <a:r>
              <a:rPr lang="cs-CZ" sz="2000" b="1" dirty="0">
                <a:solidFill>
                  <a:srgbClr val="00B050"/>
                </a:solidFill>
              </a:rPr>
              <a:t>s</a:t>
            </a:r>
            <a:r>
              <a:rPr lang="cs-CZ" sz="2000" b="1" dirty="0" smtClean="0">
                <a:solidFill>
                  <a:srgbClr val="00B050"/>
                </a:solidFill>
              </a:rPr>
              <a:t>točené péro v autíčko na klíček, </a:t>
            </a:r>
          </a:p>
          <a:p>
            <a:r>
              <a:rPr lang="cs-CZ" sz="2000" b="1" dirty="0" smtClean="0">
                <a:solidFill>
                  <a:srgbClr val="00B050"/>
                </a:solidFill>
              </a:rPr>
              <a:t>péro v natahovacích hodinkách, </a:t>
            </a:r>
          </a:p>
          <a:p>
            <a:r>
              <a:rPr lang="cs-CZ" sz="2000" b="1" dirty="0" smtClean="0">
                <a:solidFill>
                  <a:srgbClr val="00B050"/>
                </a:solidFill>
              </a:rPr>
              <a:t>napnuté lanko luku, stlačený plyn…atd.</a:t>
            </a:r>
            <a:endParaRPr lang="cs-CZ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A) Mají stejnou E</a:t>
            </a:r>
            <a:r>
              <a:rPr lang="cs-CZ" b="1" baseline="-25000" dirty="0" smtClean="0">
                <a:solidFill>
                  <a:srgbClr val="00B050"/>
                </a:solidFill>
              </a:rPr>
              <a:t>p</a:t>
            </a:r>
            <a:r>
              <a:rPr lang="cs-CZ" b="1" dirty="0" smtClean="0">
                <a:solidFill>
                  <a:srgbClr val="00B050"/>
                </a:solidFill>
              </a:rPr>
              <a:t>.</a:t>
            </a: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r>
              <a:rPr lang="cs-CZ" b="1" dirty="0" smtClean="0">
                <a:solidFill>
                  <a:srgbClr val="00B050"/>
                </a:solidFill>
              </a:rPr>
              <a:t>B) Olověná koule má větší E</a:t>
            </a:r>
            <a:r>
              <a:rPr lang="cs-CZ" b="1" baseline="-25000" dirty="0" smtClean="0">
                <a:solidFill>
                  <a:srgbClr val="00B050"/>
                </a:solidFill>
              </a:rPr>
              <a:t>p</a:t>
            </a:r>
            <a:r>
              <a:rPr lang="cs-CZ" b="1" dirty="0" smtClean="0">
                <a:solidFill>
                  <a:srgbClr val="00B050"/>
                </a:solidFill>
              </a:rPr>
              <a:t> než dřevěná koule.</a:t>
            </a: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r>
              <a:rPr lang="cs-CZ" b="1" dirty="0" smtClean="0">
                <a:solidFill>
                  <a:srgbClr val="00B050"/>
                </a:solidFill>
              </a:rPr>
              <a:t>C) Dřevěná koule má větší E</a:t>
            </a:r>
            <a:r>
              <a:rPr lang="cs-CZ" b="1" baseline="-25000" dirty="0" smtClean="0">
                <a:solidFill>
                  <a:srgbClr val="00B050"/>
                </a:solidFill>
              </a:rPr>
              <a:t>p</a:t>
            </a:r>
            <a:r>
              <a:rPr lang="cs-CZ" b="1" dirty="0" smtClean="0">
                <a:solidFill>
                  <a:srgbClr val="00B050"/>
                </a:solidFill>
              </a:rPr>
              <a:t> než olověná koule.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rgbClr val="00B0F0"/>
                </a:solidFill>
                <a:effectLst/>
              </a:rPr>
              <a:t>Otázka: Olověná a dřevěná koule o stejném objemu jsou zvednuty do stejné výšky nad zemí. Mají stejnou polohovou energii?</a:t>
            </a:r>
            <a:endParaRPr lang="cs-CZ" sz="3200" dirty="0">
              <a:solidFill>
                <a:srgbClr val="00B0F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533</Words>
  <Application>Microsoft Office PowerPoint</Application>
  <PresentationFormat>Předvádění na obrazovce (4:3)</PresentationFormat>
  <Paragraphs>80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Snímek 1</vt:lpstr>
      <vt:lpstr>Polohová (potenciální) energie tělesa: Pokus:</vt:lpstr>
      <vt:lpstr>Na čem závisí polohová (potenciální) energie?</vt:lpstr>
      <vt:lpstr>Výpočet polohové (potenciální) energie:</vt:lpstr>
      <vt:lpstr>Příklad: Dominik vyjel výtahem z prvního do druhého poschodí. Vzdálenost mezi poschodími je 3m a Dominik má hmotnost 50 kg. Jakou má Dominik polohovou energii?</vt:lpstr>
      <vt:lpstr>Přeměna polohové (potenciální) energie na pohybovou (kinetickou) energii:</vt:lpstr>
      <vt:lpstr>Polohová (potenciální) energie pružnosti:</vt:lpstr>
      <vt:lpstr>Polohová (potenciální) energie pružnosti:</vt:lpstr>
      <vt:lpstr>Otázka: Olověná a dřevěná koule o stejném objemu jsou zvednuty do stejné výšky nad zemí. Mají stejnou polohovou energii?</vt:lpstr>
      <vt:lpstr>Otázka: Raketa bez pohonné směsi má hmotnost 3 500 kg. Může vystoupat nejvýš 150 km nad povrch Země. Jakou největší polohovou energii vzhledem k Zemi může raketa mít?</vt:lpstr>
      <vt:lpstr>Příklad: Jeřáb zve1dl panel o hmotnosti 100 kg svisle vzhůru po dráze 15 m. Jakou práci jeřáb vykonal?  Jak se při tom změnila polohová energie panelu?</vt:lpstr>
      <vt:lpstr>Použité zdroje:</vt:lpstr>
    </vt:vector>
  </TitlesOfParts>
  <Company>Franc-omitky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Radlena</dc:creator>
  <cp:lastModifiedBy>Dum</cp:lastModifiedBy>
  <cp:revision>15</cp:revision>
  <dcterms:created xsi:type="dcterms:W3CDTF">2011-10-15T19:21:00Z</dcterms:created>
  <dcterms:modified xsi:type="dcterms:W3CDTF">2012-03-03T21:40:15Z</dcterms:modified>
</cp:coreProperties>
</file>